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578" r:id="rId4"/>
    <p:sldId id="609" r:id="rId5"/>
    <p:sldId id="616" r:id="rId6"/>
    <p:sldId id="610" r:id="rId7"/>
    <p:sldId id="617" r:id="rId8"/>
    <p:sldId id="618" r:id="rId9"/>
    <p:sldId id="611" r:id="rId10"/>
    <p:sldId id="445" r:id="rId11"/>
    <p:sldId id="619" r:id="rId12"/>
    <p:sldId id="432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姿璇" initials="姿璇" lastIdx="2" clrIdx="0">
    <p:extLst>
      <p:ext uri="{19B8F6BF-5375-455C-9EA6-DF929625EA0E}">
        <p15:presenceInfo xmlns:p15="http://schemas.microsoft.com/office/powerpoint/2012/main" userId="861b62baaa60a05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C6D"/>
    <a:srgbClr val="F7C09B"/>
    <a:srgbClr val="F5B487"/>
    <a:srgbClr val="F2A068"/>
    <a:srgbClr val="CC0000"/>
    <a:srgbClr val="99CCFF"/>
    <a:srgbClr val="E6E6E6"/>
    <a:srgbClr val="3FC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1" autoAdjust="0"/>
    <p:restoredTop sz="93542" autoAdjust="0"/>
  </p:normalViewPr>
  <p:slideViewPr>
    <p:cSldViewPr snapToGrid="0">
      <p:cViewPr varScale="1">
        <p:scale>
          <a:sx n="43" d="100"/>
          <a:sy n="43" d="100"/>
        </p:scale>
        <p:origin x="60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2748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0EF84-11CB-49DF-B9A2-96219AED293A}" type="datetimeFigureOut">
              <a:rPr lang="zh-TW" altLang="en-US" smtClean="0"/>
              <a:t>2021/1/27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06A16-9501-4C71-82F5-B6631307E4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051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73811B-F42C-48FF-8B6C-76B27F9A0BBD}" type="datetimeFigureOut">
              <a:rPr lang="zh-TW" altLang="en-US" smtClean="0"/>
              <a:t>2021/1/27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09B49-FE34-47F5-9CA4-190B745D68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1613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在駕駛過程中是否真的有情境警覺和決策的過程？危害預測任務的結果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09B49-FE34-47F5-9CA4-190B745D6863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10844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圖為參與者根據片段的長度預測即將到來的危險的平均準確度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09B49-FE34-47F5-9CA4-190B745D6863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08317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圖為參與者根據片段的長度預測即將到來的危險的平均準確度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09B49-FE34-47F5-9CA4-190B745D6863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89400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09B49-FE34-47F5-9CA4-190B745D6863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6617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sz="1200" b="1" kern="1200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09B49-FE34-47F5-9CA4-190B745D6863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5215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09B49-FE34-47F5-9CA4-190B745D6863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671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09B49-FE34-47F5-9CA4-190B745D6863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03944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09B49-FE34-47F5-9CA4-190B745D6863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371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09B49-FE34-47F5-9CA4-190B745D6863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47292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/>
              <a:t>A</a:t>
            </a:r>
            <a:r>
              <a:rPr lang="zh-TW" altLang="en-US" dirty="0"/>
              <a:t> 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每個視頻中顯示的最後一張攝影圖（已去除所有相關障礙）的編輯草圖</a:t>
            </a:r>
            <a:endParaRPr lang="en-US" altLang="zh-TW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原始草圖再加上 一些可能的障礙物</a:t>
            </a:r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(pedestrians, cars, bicycles, etc.).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提供了目標區域和接近區域</a:t>
            </a:r>
            <a:endParaRPr lang="en-US" altLang="zh-TW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09B49-FE34-47F5-9CA4-190B745D6863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6447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/>
              <a:t>A</a:t>
            </a:r>
            <a:r>
              <a:rPr lang="zh-TW" altLang="en-US" dirty="0"/>
              <a:t> 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每個視頻中顯示的最後一張攝影圖（已去除所有相關障礙）的編輯草圖</a:t>
            </a:r>
            <a:endParaRPr lang="en-US" altLang="zh-TW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原始草圖再加上 一些可能的障礙物</a:t>
            </a:r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(pedestrians, cars, bicycles, etc.).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</a:t>
            </a:r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提供了目標區域和接近區域</a:t>
            </a:r>
            <a:endParaRPr lang="en-US" altLang="zh-TW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09B49-FE34-47F5-9CA4-190B745D6863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2090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09B49-FE34-47F5-9CA4-190B745D6863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4150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09BF9-A554-4500-B2DF-9FA5F9B110F8}" type="datetimeFigureOut">
              <a:rPr lang="zh-TW" altLang="en-US" smtClean="0"/>
              <a:t>2021/1/27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91835-1908-4331-A900-C0FC594906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82634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09BF9-A554-4500-B2DF-9FA5F9B110F8}" type="datetimeFigureOut">
              <a:rPr lang="zh-TW" altLang="en-US" smtClean="0"/>
              <a:t>2021/1/27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91835-1908-4331-A900-C0FC594906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126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09BF9-A554-4500-B2DF-9FA5F9B110F8}" type="datetimeFigureOut">
              <a:rPr lang="zh-TW" altLang="en-US" smtClean="0"/>
              <a:t>2021/1/27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91835-1908-4331-A900-C0FC594906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8095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09BF9-A554-4500-B2DF-9FA5F9B110F8}" type="datetimeFigureOut">
              <a:rPr lang="zh-TW" altLang="en-US" smtClean="0"/>
              <a:t>2021/1/27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91835-1908-4331-A900-C0FC594906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43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09BF9-A554-4500-B2DF-9FA5F9B110F8}" type="datetimeFigureOut">
              <a:rPr lang="zh-TW" altLang="en-US" smtClean="0"/>
              <a:t>2021/1/27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91835-1908-4331-A900-C0FC594906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8917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09BF9-A554-4500-B2DF-9FA5F9B110F8}" type="datetimeFigureOut">
              <a:rPr lang="zh-TW" altLang="en-US" smtClean="0"/>
              <a:t>2021/1/27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91835-1908-4331-A900-C0FC594906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678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09BF9-A554-4500-B2DF-9FA5F9B110F8}" type="datetimeFigureOut">
              <a:rPr lang="zh-TW" altLang="en-US" smtClean="0"/>
              <a:t>2021/1/27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91835-1908-4331-A900-C0FC594906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6340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09BF9-A554-4500-B2DF-9FA5F9B110F8}" type="datetimeFigureOut">
              <a:rPr lang="zh-TW" altLang="en-US" smtClean="0"/>
              <a:t>2021/1/27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91835-1908-4331-A900-C0FC594906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6498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09BF9-A554-4500-B2DF-9FA5F9B110F8}" type="datetimeFigureOut">
              <a:rPr lang="zh-TW" altLang="en-US" smtClean="0"/>
              <a:t>2021/1/27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91835-1908-4331-A900-C0FC594906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432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09BF9-A554-4500-B2DF-9FA5F9B110F8}" type="datetimeFigureOut">
              <a:rPr lang="zh-TW" altLang="en-US" smtClean="0"/>
              <a:t>2021/1/27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91835-1908-4331-A900-C0FC594906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3357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09BF9-A554-4500-B2DF-9FA5F9B110F8}" type="datetimeFigureOut">
              <a:rPr lang="zh-TW" altLang="en-US" smtClean="0"/>
              <a:t>2021/1/27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91835-1908-4331-A900-C0FC594906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4823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09BF9-A554-4500-B2DF-9FA5F9B110F8}" type="datetimeFigureOut">
              <a:rPr lang="zh-TW" altLang="en-US" smtClean="0"/>
              <a:t>2021/1/27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91835-1908-4331-A900-C0FC594906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174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1977" y="1427610"/>
            <a:ext cx="11828045" cy="1636294"/>
          </a:xfrm>
        </p:spPr>
        <p:txBody>
          <a:bodyPr>
            <a:noAutofit/>
          </a:bodyPr>
          <a:lstStyle/>
          <a:p>
            <a:r>
              <a:rPr lang="en-US" altLang="zh-TW" sz="4800" b="1" dirty="0"/>
              <a:t>Are situation awareness and decision-making in driving totally conscious processes? Results of a hazard prediction task</a:t>
            </a:r>
            <a:endParaRPr lang="zh-TW" altLang="zh-TW" sz="4800" dirty="0"/>
          </a:p>
        </p:txBody>
      </p:sp>
      <p:sp>
        <p:nvSpPr>
          <p:cNvPr id="4" name="文字方塊 3"/>
          <p:cNvSpPr txBox="1"/>
          <p:nvPr/>
        </p:nvSpPr>
        <p:spPr>
          <a:xfrm>
            <a:off x="8821017" y="5939752"/>
            <a:ext cx="31735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/>
              <a:t>Reporter</a:t>
            </a:r>
            <a:r>
              <a:rPr lang="zh-TW" altLang="en-US" sz="2800" b="1" dirty="0"/>
              <a:t>：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陳姿璇</a:t>
            </a:r>
          </a:p>
        </p:txBody>
      </p:sp>
      <p:sp>
        <p:nvSpPr>
          <p:cNvPr id="3" name="矩形 2"/>
          <p:cNvSpPr/>
          <p:nvPr/>
        </p:nvSpPr>
        <p:spPr>
          <a:xfrm>
            <a:off x="892098" y="3295469"/>
            <a:ext cx="108835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altLang="zh-TW" sz="2400" dirty="0"/>
              <a:t>Andrés Gugliotta , Petya Ventsislavova, Pedro Garcia-Fernandez, Elsa Peña-Suarez,</a:t>
            </a:r>
          </a:p>
          <a:p>
            <a:pPr algn="ctr"/>
            <a:r>
              <a:rPr lang="pt-BR" altLang="zh-TW" sz="2400" dirty="0"/>
              <a:t>Eduardo Eisman, David Crundall b, Candida Castro</a:t>
            </a:r>
            <a:endParaRPr lang="en-US" altLang="zh-TW" sz="2400" dirty="0"/>
          </a:p>
        </p:txBody>
      </p:sp>
      <p:sp>
        <p:nvSpPr>
          <p:cNvPr id="5" name="矩形 4"/>
          <p:cNvSpPr/>
          <p:nvPr/>
        </p:nvSpPr>
        <p:spPr>
          <a:xfrm>
            <a:off x="2014653" y="4358031"/>
            <a:ext cx="81626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/>
              <a:t>Transportation Research Part F: Traffic Psychology and </a:t>
            </a:r>
            <a:r>
              <a:rPr lang="en-US" altLang="zh-TW" sz="2400" dirty="0" err="1"/>
              <a:t>Behaviour</a:t>
            </a:r>
            <a:endParaRPr lang="en-US" altLang="zh-TW" sz="2400" dirty="0"/>
          </a:p>
          <a:p>
            <a:r>
              <a:rPr lang="en-US" altLang="zh-TW" sz="2400" dirty="0"/>
              <a:t>Volume 44, January 2017, Pages 168-179</a:t>
            </a:r>
          </a:p>
        </p:txBody>
      </p:sp>
    </p:spTree>
    <p:extLst>
      <p:ext uri="{BB962C8B-B14F-4D97-AF65-F5344CB8AC3E}">
        <p14:creationId xmlns:p14="http://schemas.microsoft.com/office/powerpoint/2010/main" val="2583087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方塊 12"/>
          <p:cNvSpPr txBox="1"/>
          <p:nvPr/>
        </p:nvSpPr>
        <p:spPr>
          <a:xfrm>
            <a:off x="627017" y="561703"/>
            <a:ext cx="13072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altLang="zh-TW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Result</a:t>
            </a:r>
            <a:endParaRPr lang="zh-TW" altLang="en-US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4EE1B267-147D-48DC-9EF4-D965C5B659E0}"/>
              </a:ext>
            </a:extLst>
          </p:cNvPr>
          <p:cNvSpPr/>
          <p:nvPr/>
        </p:nvSpPr>
        <p:spPr>
          <a:xfrm>
            <a:off x="0" y="1392700"/>
            <a:ext cx="12025365" cy="1132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16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段影片的內部一致性為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0.73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，刪除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段影片後，內部一致性為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0.75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，最後以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段影片進行分析。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80E61D60-9CF9-4B6A-8429-B35B4B5AF538}"/>
              </a:ext>
            </a:extLst>
          </p:cNvPr>
          <p:cNvSpPr/>
          <p:nvPr/>
        </p:nvSpPr>
        <p:spPr>
          <a:xfrm>
            <a:off x="-1" y="3204092"/>
            <a:ext cx="11062011" cy="578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個問題之間有顯著的差異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(F(3,75) = 31.726 p &lt; .001)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A6267C-4B0F-4134-B2A9-9E30142CE6EC}"/>
              </a:ext>
            </a:extLst>
          </p:cNvPr>
          <p:cNvSpPr/>
          <p:nvPr/>
        </p:nvSpPr>
        <p:spPr>
          <a:xfrm>
            <a:off x="184157" y="3831877"/>
            <a:ext cx="5809306" cy="1686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“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發生的危害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”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”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如何反應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”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都比危害位置和預測問題的正確率更高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其中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“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如何反應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”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的正確率最高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A857FF5-BDA0-4D07-A24E-F0F1489685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7620" y="3657678"/>
            <a:ext cx="6014380" cy="3033053"/>
          </a:xfrm>
          <a:prstGeom prst="rect">
            <a:avLst/>
          </a:prstGeom>
        </p:spPr>
      </p:pic>
      <p:sp>
        <p:nvSpPr>
          <p:cNvPr id="15" name="矩形 14">
            <a:extLst>
              <a:ext uri="{FF2B5EF4-FFF2-40B4-BE49-F238E27FC236}">
                <a16:creationId xmlns:a16="http://schemas.microsoft.com/office/drawing/2014/main" id="{1A51A37E-4A98-4885-AA61-3995266F6696}"/>
              </a:ext>
            </a:extLst>
          </p:cNvPr>
          <p:cNvSpPr/>
          <p:nvPr/>
        </p:nvSpPr>
        <p:spPr>
          <a:xfrm>
            <a:off x="205075" y="2495259"/>
            <a:ext cx="11062011" cy="65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b="1" dirty="0">
                <a:solidFill>
                  <a:prstClr val="black"/>
                </a:solidFill>
                <a:highlight>
                  <a:srgbClr val="FFDC6D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無違規者</a:t>
            </a:r>
            <a:r>
              <a:rPr lang="zh-TW" altLang="en-US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的駕駛經驗和</a:t>
            </a:r>
            <a:r>
              <a:rPr lang="en-US" altLang="zh-TW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項問題的分析：</a:t>
            </a:r>
            <a:endParaRPr lang="en-US" altLang="zh-TW" sz="28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94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方塊 12"/>
          <p:cNvSpPr txBox="1"/>
          <p:nvPr/>
        </p:nvSpPr>
        <p:spPr>
          <a:xfrm>
            <a:off x="627017" y="561703"/>
            <a:ext cx="13072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altLang="zh-TW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Result</a:t>
            </a:r>
            <a:endParaRPr lang="zh-TW" altLang="en-US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80E61D60-9CF9-4B6A-8429-B35B4B5AF538}"/>
              </a:ext>
            </a:extLst>
          </p:cNvPr>
          <p:cNvSpPr/>
          <p:nvPr/>
        </p:nvSpPr>
        <p:spPr>
          <a:xfrm>
            <a:off x="0" y="2285004"/>
            <a:ext cx="11062011" cy="578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個問題之間有顯著的差異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(F(3369)  =  27.019 p  &lt;  0.001)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A6267C-4B0F-4134-B2A9-9E30142CE6EC}"/>
              </a:ext>
            </a:extLst>
          </p:cNvPr>
          <p:cNvSpPr/>
          <p:nvPr/>
        </p:nvSpPr>
        <p:spPr>
          <a:xfrm>
            <a:off x="205076" y="2909302"/>
            <a:ext cx="11062010" cy="1686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其中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“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如何反應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”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的正確率最高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在如何反應的問題中，新手駕駛者（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  =  0.83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）正確率比經驗豐富駕駛者（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  =  1.07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）低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(t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97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 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  2.83 p  =  0.01)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1A51A37E-4A98-4885-AA61-3995266F6696}"/>
              </a:ext>
            </a:extLst>
          </p:cNvPr>
          <p:cNvSpPr/>
          <p:nvPr/>
        </p:nvSpPr>
        <p:spPr>
          <a:xfrm>
            <a:off x="205076" y="1625464"/>
            <a:ext cx="11062011" cy="65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b="1" dirty="0">
                <a:solidFill>
                  <a:prstClr val="black"/>
                </a:solidFill>
                <a:highlight>
                  <a:srgbClr val="FFDC6D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有違規者</a:t>
            </a:r>
            <a:r>
              <a:rPr lang="zh-TW" altLang="en-US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的駕駛經驗和</a:t>
            </a:r>
            <a:r>
              <a:rPr lang="en-US" altLang="zh-TW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項問題的分析：</a:t>
            </a:r>
            <a:endParaRPr lang="en-US" altLang="zh-TW" sz="28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7113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字方塊 10"/>
          <p:cNvSpPr txBox="1"/>
          <p:nvPr/>
        </p:nvSpPr>
        <p:spPr>
          <a:xfrm>
            <a:off x="627017" y="561703"/>
            <a:ext cx="34050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n-US" altLang="zh-TW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Conclusion</a:t>
            </a:r>
            <a:endParaRPr lang="zh-TW" altLang="en-US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41FA300-584A-4FF8-9852-38E519B53F51}"/>
              </a:ext>
            </a:extLst>
          </p:cNvPr>
          <p:cNvSpPr/>
          <p:nvPr/>
        </p:nvSpPr>
        <p:spPr>
          <a:xfrm>
            <a:off x="182985" y="1861679"/>
            <a:ext cx="11471944" cy="3348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駕駛經驗會影響危害預測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有無違規駕駛者不會影響危害預測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駕駛者的反應的正確率比情境警覺的正確率還高，代表駕駛者在危害發生當下的決策，可能會受到潛意識的影響。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因此，有完整的</a:t>
            </a:r>
            <a:r>
              <a:rPr lang="zh-TW" altLang="en-US" sz="2400" b="1" dirty="0">
                <a:solidFill>
                  <a:prstClr val="black"/>
                </a:solidFill>
                <a:highlight>
                  <a:srgbClr val="FFDC6D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情境警覺對於駕駛者對危害的反應之間，沒有一定的關係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可是，</a:t>
            </a:r>
            <a:r>
              <a:rPr lang="zh-TW" altLang="en-US" sz="2400" b="1" dirty="0">
                <a:solidFill>
                  <a:prstClr val="black"/>
                </a:solidFill>
                <a:highlight>
                  <a:srgbClr val="FFDC6D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駕駛經驗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對於情境警覺與駕駛者對危害的反應有顯著的差異。</a:t>
            </a:r>
          </a:p>
        </p:txBody>
      </p:sp>
    </p:spTree>
    <p:extLst>
      <p:ext uri="{BB962C8B-B14F-4D97-AF65-F5344CB8AC3E}">
        <p14:creationId xmlns:p14="http://schemas.microsoft.com/office/powerpoint/2010/main" val="2420733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627017" y="561703"/>
            <a:ext cx="39077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Introduction</a:t>
            </a:r>
            <a:endParaRPr lang="zh-TW" altLang="en-US" sz="4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" y="1899868"/>
            <a:ext cx="11775526" cy="1686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評估駕駛者在駕駛時的情境警覺與做出反應之間的關係，最終目的是改善西班牙道路危害預測的測試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(Castro et al., 2014) 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，讓此測試適合西班牙的不同駕駛環境中的心理特性。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1CB2B06-B02A-4007-8D79-808DAC6E60FC}"/>
              </a:ext>
            </a:extLst>
          </p:cNvPr>
          <p:cNvSpPr/>
          <p:nvPr/>
        </p:nvSpPr>
        <p:spPr>
          <a:xfrm>
            <a:off x="403831" y="1392700"/>
            <a:ext cx="113716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研究目的</a:t>
            </a:r>
            <a:endParaRPr lang="en-US" altLang="zh-TW" sz="28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47617256-5991-488A-82F7-81F27C543F4D}"/>
              </a:ext>
            </a:extLst>
          </p:cNvPr>
          <p:cNvSpPr/>
          <p:nvPr/>
        </p:nvSpPr>
        <p:spPr>
          <a:xfrm>
            <a:off x="0" y="4319378"/>
            <a:ext cx="12004239" cy="1686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學習者和新手駕駛者在此預測測試中的表現比有經驗駕駛者差，且在做出反應選擇時，他們之間的差異更大。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在危害預測方面，有違規者比沒有違規者的表現更差或一樣好。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1C165967-1F05-40A5-A58D-C64C3858CD4B}"/>
              </a:ext>
            </a:extLst>
          </p:cNvPr>
          <p:cNvSpPr/>
          <p:nvPr/>
        </p:nvSpPr>
        <p:spPr>
          <a:xfrm>
            <a:off x="403831" y="3796158"/>
            <a:ext cx="113716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假設</a:t>
            </a:r>
            <a:endParaRPr lang="en-US" altLang="zh-TW" sz="28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5639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5"/>
          <p:cNvGrpSpPr/>
          <p:nvPr/>
        </p:nvGrpSpPr>
        <p:grpSpPr>
          <a:xfrm>
            <a:off x="-4387" y="-10931"/>
            <a:ext cx="429436" cy="1425913"/>
            <a:chOff x="-4387" y="-10931"/>
            <a:chExt cx="429436" cy="1425913"/>
          </a:xfrm>
        </p:grpSpPr>
        <p:sp>
          <p:nvSpPr>
            <p:cNvPr id="15" name="等腰三角形 2"/>
            <p:cNvSpPr/>
            <p:nvPr/>
          </p:nvSpPr>
          <p:spPr>
            <a:xfrm rot="5400000">
              <a:off x="-84838" y="73907"/>
              <a:ext cx="426676" cy="257000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等腰三角形 2"/>
            <p:cNvSpPr/>
            <p:nvPr/>
          </p:nvSpPr>
          <p:spPr>
            <a:xfrm rot="5400000">
              <a:off x="133617" y="449333"/>
              <a:ext cx="363760" cy="219104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等腰三角形 2"/>
            <p:cNvSpPr/>
            <p:nvPr/>
          </p:nvSpPr>
          <p:spPr>
            <a:xfrm rot="5400000">
              <a:off x="-146147" y="843786"/>
              <a:ext cx="712956" cy="429435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3" name="文字方塊 12"/>
          <p:cNvSpPr txBox="1"/>
          <p:nvPr/>
        </p:nvSpPr>
        <p:spPr>
          <a:xfrm>
            <a:off x="627017" y="561703"/>
            <a:ext cx="13072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Methods</a:t>
            </a:r>
            <a:endParaRPr lang="zh-TW" altLang="en-US" sz="4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63889" y="1464374"/>
            <a:ext cx="22833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參與者</a:t>
            </a:r>
            <a:endParaRPr lang="zh-TW" altLang="en-US" sz="28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81685" y="1950246"/>
            <a:ext cx="11817027" cy="50104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121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位（男：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69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位，女：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52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位） 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0" indent="-4572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400" b="1" dirty="0">
                <a:solidFill>
                  <a:prstClr val="black"/>
                </a:solidFill>
                <a:highlight>
                  <a:srgbClr val="F7C09B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學習組</a:t>
            </a:r>
            <a:endParaRPr lang="en-US" altLang="zh-TW" sz="2400" b="1" dirty="0">
              <a:solidFill>
                <a:prstClr val="black"/>
              </a:solidFill>
              <a:highlight>
                <a:srgbClr val="F7C09B"/>
              </a:highligh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>
              <a:lnSpc>
                <a:spcPct val="150000"/>
              </a:lnSpc>
            </a:pP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位，年齡介於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18~37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歲之間，每年駕駛公里數為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280.2km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16.5%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）。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0" indent="-4572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400" b="1" dirty="0">
                <a:solidFill>
                  <a:prstClr val="black"/>
                </a:solidFill>
                <a:highlight>
                  <a:srgbClr val="F7C09B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新手駕駛者</a:t>
            </a:r>
            <a:endParaRPr lang="en-US" altLang="zh-TW" sz="2400" b="1" dirty="0">
              <a:solidFill>
                <a:prstClr val="black"/>
              </a:solidFill>
              <a:highlight>
                <a:srgbClr val="F7C09B"/>
              </a:highligh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62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位，年齡介於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18~37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歲之間，平均年齡為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23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歲，平均駕駛經驗為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4.54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年，且每周開車，每年駕駛公里數為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11318.82km 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50.4%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）。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0" indent="-4572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400" b="1" dirty="0">
                <a:solidFill>
                  <a:prstClr val="black"/>
                </a:solidFill>
                <a:highlight>
                  <a:srgbClr val="F7C09B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經驗豐富駕駛者</a:t>
            </a:r>
            <a:endParaRPr lang="en-US" altLang="zh-TW" sz="2400" b="1" dirty="0">
              <a:solidFill>
                <a:prstClr val="black"/>
              </a:solidFill>
              <a:highlight>
                <a:srgbClr val="F7C09B"/>
              </a:highligh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40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位，年齡介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26~53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歲之間，平均年齡為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38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歲，平均駕駛經驗為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20.97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年以上，且每周開車，每年駕駛公里數為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27975.67km 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31.1%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）。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4E9B81A7-B256-4F8D-99A7-2C53AA68ED41}"/>
              </a:ext>
            </a:extLst>
          </p:cNvPr>
          <p:cNvSpPr/>
          <p:nvPr/>
        </p:nvSpPr>
        <p:spPr>
          <a:xfrm>
            <a:off x="2246492" y="1300080"/>
            <a:ext cx="8039171" cy="578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zh-TW" altLang="en-US" sz="2400" b="1" dirty="0">
                <a:solidFill>
                  <a:prstClr val="black"/>
                </a:solidFill>
                <a:highlight>
                  <a:srgbClr val="FFDC6D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其中新手駕駛者和經驗豐富駕駛者都各有</a:t>
            </a:r>
            <a:r>
              <a:rPr lang="en-US" altLang="zh-TW" sz="2400" b="1" dirty="0">
                <a:solidFill>
                  <a:prstClr val="black"/>
                </a:solidFill>
                <a:highlight>
                  <a:srgbClr val="FFDC6D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r>
              <a:rPr lang="zh-TW" altLang="en-US" sz="2400" b="1" dirty="0">
                <a:solidFill>
                  <a:prstClr val="black"/>
                </a:solidFill>
                <a:highlight>
                  <a:srgbClr val="FFDC6D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位經常違規</a:t>
            </a:r>
          </a:p>
        </p:txBody>
      </p:sp>
    </p:spTree>
    <p:extLst>
      <p:ext uri="{BB962C8B-B14F-4D97-AF65-F5344CB8AC3E}">
        <p14:creationId xmlns:p14="http://schemas.microsoft.com/office/powerpoint/2010/main" val="3362105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5"/>
          <p:cNvGrpSpPr/>
          <p:nvPr/>
        </p:nvGrpSpPr>
        <p:grpSpPr>
          <a:xfrm>
            <a:off x="-4387" y="-10931"/>
            <a:ext cx="429436" cy="1425913"/>
            <a:chOff x="-4387" y="-10931"/>
            <a:chExt cx="429436" cy="1425913"/>
          </a:xfrm>
        </p:grpSpPr>
        <p:sp>
          <p:nvSpPr>
            <p:cNvPr id="15" name="等腰三角形 2"/>
            <p:cNvSpPr/>
            <p:nvPr/>
          </p:nvSpPr>
          <p:spPr>
            <a:xfrm rot="5400000">
              <a:off x="-84838" y="73907"/>
              <a:ext cx="426676" cy="257000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等腰三角形 2"/>
            <p:cNvSpPr/>
            <p:nvPr/>
          </p:nvSpPr>
          <p:spPr>
            <a:xfrm rot="5400000">
              <a:off x="133617" y="449333"/>
              <a:ext cx="363760" cy="219104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等腰三角形 2"/>
            <p:cNvSpPr/>
            <p:nvPr/>
          </p:nvSpPr>
          <p:spPr>
            <a:xfrm rot="5400000">
              <a:off x="-146147" y="843786"/>
              <a:ext cx="712956" cy="429435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3" name="文字方塊 12"/>
          <p:cNvSpPr txBox="1"/>
          <p:nvPr/>
        </p:nvSpPr>
        <p:spPr>
          <a:xfrm>
            <a:off x="627017" y="561703"/>
            <a:ext cx="13072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Methods</a:t>
            </a:r>
            <a:endParaRPr lang="zh-TW" altLang="en-US" sz="4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96932837-036F-43EC-9021-A1AE5D3DCA72}"/>
              </a:ext>
            </a:extLst>
          </p:cNvPr>
          <p:cNvSpPr/>
          <p:nvPr/>
        </p:nvSpPr>
        <p:spPr>
          <a:xfrm>
            <a:off x="205945" y="1398997"/>
            <a:ext cx="11397404" cy="2886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使用混和方差分析，重複測量的因素為：</a:t>
            </a:r>
            <a:endParaRPr lang="en-US" altLang="zh-TW" sz="28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“有什麼危險？”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“危險在哪裡？” 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“接下來會發生什麼？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”</a:t>
            </a:r>
          </a:p>
          <a:p>
            <a:pPr marL="342900" indent="-3429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“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會如何做出反應？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”</a:t>
            </a:r>
            <a:endParaRPr lang="zh-TW" altLang="en-US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7B371310-6841-4843-8FDE-E94736470D1B}"/>
              </a:ext>
            </a:extLst>
          </p:cNvPr>
          <p:cNvSpPr/>
          <p:nvPr/>
        </p:nvSpPr>
        <p:spPr>
          <a:xfrm>
            <a:off x="205945" y="4370374"/>
            <a:ext cx="11986055" cy="1224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依變項</a:t>
            </a:r>
            <a:endParaRPr lang="en-US" altLang="zh-TW" sz="28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上述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個問題的準確率平均值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範圍為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0~2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1537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5"/>
          <p:cNvGrpSpPr/>
          <p:nvPr/>
        </p:nvGrpSpPr>
        <p:grpSpPr>
          <a:xfrm>
            <a:off x="-4387" y="-10931"/>
            <a:ext cx="429436" cy="1425913"/>
            <a:chOff x="-4387" y="-10931"/>
            <a:chExt cx="429436" cy="1425913"/>
          </a:xfrm>
        </p:grpSpPr>
        <p:sp>
          <p:nvSpPr>
            <p:cNvPr id="15" name="等腰三角形 2"/>
            <p:cNvSpPr/>
            <p:nvPr/>
          </p:nvSpPr>
          <p:spPr>
            <a:xfrm rot="5400000">
              <a:off x="-84838" y="73907"/>
              <a:ext cx="426676" cy="257000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等腰三角形 2"/>
            <p:cNvSpPr/>
            <p:nvPr/>
          </p:nvSpPr>
          <p:spPr>
            <a:xfrm rot="5400000">
              <a:off x="133617" y="449333"/>
              <a:ext cx="363760" cy="219104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等腰三角形 2"/>
            <p:cNvSpPr/>
            <p:nvPr/>
          </p:nvSpPr>
          <p:spPr>
            <a:xfrm rot="5400000">
              <a:off x="-146147" y="843786"/>
              <a:ext cx="712956" cy="429435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3" name="文字方塊 12"/>
          <p:cNvSpPr txBox="1"/>
          <p:nvPr/>
        </p:nvSpPr>
        <p:spPr>
          <a:xfrm>
            <a:off x="627017" y="561703"/>
            <a:ext cx="13072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Methods</a:t>
            </a:r>
            <a:endParaRPr lang="zh-TW" altLang="en-US" sz="4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96932837-036F-43EC-9021-A1AE5D3DCA72}"/>
              </a:ext>
            </a:extLst>
          </p:cNvPr>
          <p:cNvSpPr/>
          <p:nvPr/>
        </p:nvSpPr>
        <p:spPr>
          <a:xfrm>
            <a:off x="205945" y="1398997"/>
            <a:ext cx="11397404" cy="2886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使用混和方差分析，重複測量的因素為：</a:t>
            </a:r>
            <a:endParaRPr lang="en-US" altLang="zh-TW" sz="28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“有什麼危險？”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“危險在哪裡？” 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“接下來會發生什麼？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”</a:t>
            </a:r>
          </a:p>
          <a:p>
            <a:pPr marL="342900" indent="-3429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“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會如何做出反應？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”</a:t>
            </a:r>
            <a:endParaRPr lang="zh-TW" altLang="en-US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7B371310-6841-4843-8FDE-E94736470D1B}"/>
              </a:ext>
            </a:extLst>
          </p:cNvPr>
          <p:cNvSpPr/>
          <p:nvPr/>
        </p:nvSpPr>
        <p:spPr>
          <a:xfrm>
            <a:off x="205945" y="4370374"/>
            <a:ext cx="11986055" cy="1224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依變項</a:t>
            </a:r>
            <a:endParaRPr lang="en-US" altLang="zh-TW" sz="28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上述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個問題的準確率平均值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範圍為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0~2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8249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5"/>
          <p:cNvGrpSpPr/>
          <p:nvPr/>
        </p:nvGrpSpPr>
        <p:grpSpPr>
          <a:xfrm>
            <a:off x="-4387" y="-10931"/>
            <a:ext cx="429436" cy="1425913"/>
            <a:chOff x="-4387" y="-10931"/>
            <a:chExt cx="429436" cy="1425913"/>
          </a:xfrm>
        </p:grpSpPr>
        <p:sp>
          <p:nvSpPr>
            <p:cNvPr id="15" name="等腰三角形 2"/>
            <p:cNvSpPr/>
            <p:nvPr/>
          </p:nvSpPr>
          <p:spPr>
            <a:xfrm rot="5400000">
              <a:off x="-84838" y="73907"/>
              <a:ext cx="426676" cy="257000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等腰三角形 2"/>
            <p:cNvSpPr/>
            <p:nvPr/>
          </p:nvSpPr>
          <p:spPr>
            <a:xfrm rot="5400000">
              <a:off x="133617" y="449333"/>
              <a:ext cx="363760" cy="219104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等腰三角形 2"/>
            <p:cNvSpPr/>
            <p:nvPr/>
          </p:nvSpPr>
          <p:spPr>
            <a:xfrm rot="5400000">
              <a:off x="-146147" y="843786"/>
              <a:ext cx="712956" cy="429435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3" name="文字方塊 12"/>
          <p:cNvSpPr txBox="1"/>
          <p:nvPr/>
        </p:nvSpPr>
        <p:spPr>
          <a:xfrm>
            <a:off x="627017" y="561703"/>
            <a:ext cx="13072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Methods</a:t>
            </a:r>
            <a:endParaRPr lang="zh-TW" altLang="en-US" sz="4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7B371310-6841-4843-8FDE-E94736470D1B}"/>
              </a:ext>
            </a:extLst>
          </p:cNvPr>
          <p:cNvSpPr/>
          <p:nvPr/>
        </p:nvSpPr>
        <p:spPr>
          <a:xfrm>
            <a:off x="83895" y="1281190"/>
            <a:ext cx="11603349" cy="1686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在西班牙格拉納達市拍攝了總計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300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段從駕駛員角度記錄的影片，並選擇其中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16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段影片（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1920  ×  1080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），每段影片大約持續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6~25s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影片中的危險包括汽車，摩托車，卡車和行人，危險開始發生前，就會呈現黑屏。</a:t>
            </a:r>
            <a:endParaRPr lang="zh-TW" altLang="en-US" sz="20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2ADCCA9-F9C6-42C0-893A-958FC9B59155}"/>
              </a:ext>
            </a:extLst>
          </p:cNvPr>
          <p:cNvSpPr/>
          <p:nvPr/>
        </p:nvSpPr>
        <p:spPr>
          <a:xfrm>
            <a:off x="83895" y="2750106"/>
            <a:ext cx="2681607" cy="65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危害情形的描述</a:t>
            </a:r>
            <a:endParaRPr lang="zh-TW" altLang="en-US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D0BECC45-BB83-41A4-8A77-FFAFDD01DD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621586"/>
              </p:ext>
            </p:extLst>
          </p:nvPr>
        </p:nvGraphicFramePr>
        <p:xfrm>
          <a:off x="102972" y="3429000"/>
          <a:ext cx="11986055" cy="34000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25288">
                  <a:extLst>
                    <a:ext uri="{9D8B030D-6E8A-4147-A177-3AD203B41FA5}">
                      <a16:colId xmlns:a16="http://schemas.microsoft.com/office/drawing/2014/main" val="1105343689"/>
                    </a:ext>
                  </a:extLst>
                </a:gridCol>
                <a:gridCol w="1060405">
                  <a:extLst>
                    <a:ext uri="{9D8B030D-6E8A-4147-A177-3AD203B41FA5}">
                      <a16:colId xmlns:a16="http://schemas.microsoft.com/office/drawing/2014/main" val="3099001701"/>
                    </a:ext>
                  </a:extLst>
                </a:gridCol>
                <a:gridCol w="938719">
                  <a:extLst>
                    <a:ext uri="{9D8B030D-6E8A-4147-A177-3AD203B41FA5}">
                      <a16:colId xmlns:a16="http://schemas.microsoft.com/office/drawing/2014/main" val="897377811"/>
                    </a:ext>
                  </a:extLst>
                </a:gridCol>
                <a:gridCol w="938719">
                  <a:extLst>
                    <a:ext uri="{9D8B030D-6E8A-4147-A177-3AD203B41FA5}">
                      <a16:colId xmlns:a16="http://schemas.microsoft.com/office/drawing/2014/main" val="132810932"/>
                    </a:ext>
                  </a:extLst>
                </a:gridCol>
                <a:gridCol w="938719">
                  <a:extLst>
                    <a:ext uri="{9D8B030D-6E8A-4147-A177-3AD203B41FA5}">
                      <a16:colId xmlns:a16="http://schemas.microsoft.com/office/drawing/2014/main" val="2433599708"/>
                    </a:ext>
                  </a:extLst>
                </a:gridCol>
                <a:gridCol w="938719">
                  <a:extLst>
                    <a:ext uri="{9D8B030D-6E8A-4147-A177-3AD203B41FA5}">
                      <a16:colId xmlns:a16="http://schemas.microsoft.com/office/drawing/2014/main" val="3435571205"/>
                    </a:ext>
                  </a:extLst>
                </a:gridCol>
                <a:gridCol w="2333761">
                  <a:extLst>
                    <a:ext uri="{9D8B030D-6E8A-4147-A177-3AD203B41FA5}">
                      <a16:colId xmlns:a16="http://schemas.microsoft.com/office/drawing/2014/main" val="2742549919"/>
                    </a:ext>
                  </a:extLst>
                </a:gridCol>
                <a:gridCol w="1825288">
                  <a:extLst>
                    <a:ext uri="{9D8B030D-6E8A-4147-A177-3AD203B41FA5}">
                      <a16:colId xmlns:a16="http://schemas.microsoft.com/office/drawing/2014/main" val="262013349"/>
                    </a:ext>
                  </a:extLst>
                </a:gridCol>
                <a:gridCol w="1186437">
                  <a:extLst>
                    <a:ext uri="{9D8B030D-6E8A-4147-A177-3AD203B41FA5}">
                      <a16:colId xmlns:a16="http://schemas.microsoft.com/office/drawing/2014/main" val="671708912"/>
                    </a:ext>
                  </a:extLst>
                </a:gridCol>
              </a:tblGrid>
              <a:tr h="25991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影片代碼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長度（</a:t>
                      </a:r>
                      <a:r>
                        <a:rPr 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s）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識別能力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車輛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道路類型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能見度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影片內容說明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預期駕駛員對決策問題的回應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1531"/>
                  </a:ext>
                </a:extLst>
              </a:tr>
              <a:tr h="67989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真實駕駛員進行的動作：</a:t>
                      </a:r>
                      <a:r>
                        <a:rPr lang="en-US" altLang="zh-TW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分得分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其他適當的迴避動作</a:t>
                      </a:r>
                      <a:r>
                        <a:rPr lang="en-US" altLang="zh-TW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267348"/>
                  </a:ext>
                </a:extLst>
              </a:tr>
              <a:tr h="6798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16.09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有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汽車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高速公路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明確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一輛汽車停在兩個出口的交叉點時，改變了方向。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向左傾斜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加速前進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903881"/>
                  </a:ext>
                </a:extLst>
              </a:tr>
              <a:tr h="101036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11.49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有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汽車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高速公路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明確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試圖避開另一輛停下來的汽車時，左側車道上的紅色汽車突然侵入了我方駕駛的車道。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急剎車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逐漸剎車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011556"/>
                  </a:ext>
                </a:extLst>
              </a:tr>
              <a:tr h="25991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31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12.04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有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汽車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小路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不太清楚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汽車正行駛至十字路口。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急剎車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逐漸剎車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104760"/>
                  </a:ext>
                </a:extLst>
              </a:tr>
              <a:tr h="51006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197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18.05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是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行人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城市之路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被其他車輛阻礙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一位行人將要過馬路。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逐漸剎車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急剎車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755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9584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5"/>
          <p:cNvGrpSpPr/>
          <p:nvPr/>
        </p:nvGrpSpPr>
        <p:grpSpPr>
          <a:xfrm>
            <a:off x="-4387" y="-10931"/>
            <a:ext cx="429436" cy="1425913"/>
            <a:chOff x="-4387" y="-10931"/>
            <a:chExt cx="429436" cy="1425913"/>
          </a:xfrm>
        </p:grpSpPr>
        <p:sp>
          <p:nvSpPr>
            <p:cNvPr id="15" name="等腰三角形 2"/>
            <p:cNvSpPr/>
            <p:nvPr/>
          </p:nvSpPr>
          <p:spPr>
            <a:xfrm rot="5400000">
              <a:off x="-84838" y="73907"/>
              <a:ext cx="426676" cy="257000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等腰三角形 2"/>
            <p:cNvSpPr/>
            <p:nvPr/>
          </p:nvSpPr>
          <p:spPr>
            <a:xfrm rot="5400000">
              <a:off x="133617" y="449333"/>
              <a:ext cx="363760" cy="219104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等腰三角形 2"/>
            <p:cNvSpPr/>
            <p:nvPr/>
          </p:nvSpPr>
          <p:spPr>
            <a:xfrm rot="5400000">
              <a:off x="-146147" y="843786"/>
              <a:ext cx="712956" cy="429435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3" name="文字方塊 12"/>
          <p:cNvSpPr txBox="1"/>
          <p:nvPr/>
        </p:nvSpPr>
        <p:spPr>
          <a:xfrm>
            <a:off x="627017" y="561703"/>
            <a:ext cx="13072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Methods</a:t>
            </a:r>
            <a:endParaRPr lang="zh-TW" altLang="en-US" sz="4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7B371310-6841-4843-8FDE-E94736470D1B}"/>
              </a:ext>
            </a:extLst>
          </p:cNvPr>
          <p:cNvSpPr/>
          <p:nvPr/>
        </p:nvSpPr>
        <p:spPr>
          <a:xfrm>
            <a:off x="257000" y="2001145"/>
            <a:ext cx="11603349" cy="2805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問卷收集參與者對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SA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問題和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DM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問題的回答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總共重複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16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次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0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得分為：</a:t>
            </a:r>
            <a:endParaRPr lang="en-US" altLang="zh-TW" sz="20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對危害描述正確（例如：綠色汽車），則得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分；若只有部分正確，缺乏對這個危害的細節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例如：一台車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，則得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分；若都不正確，則得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分。</a:t>
            </a:r>
            <a:endParaRPr lang="en-US" altLang="zh-TW" sz="20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對危害出現的位置：遭求參與者在影片最後畫面的圖片上，在危害的位置上畫 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。若 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 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落在目標區域內，則得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分；若 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 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落在目標區域外的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1cm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的邊界內，則得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分；若在其他位置，則得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分。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2ADCCA9-F9C6-42C0-893A-958FC9B59155}"/>
              </a:ext>
            </a:extLst>
          </p:cNvPr>
          <p:cNvSpPr/>
          <p:nvPr/>
        </p:nvSpPr>
        <p:spPr>
          <a:xfrm>
            <a:off x="257000" y="1349210"/>
            <a:ext cx="1839429" cy="65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問卷調查</a:t>
            </a:r>
            <a:endParaRPr lang="zh-TW" altLang="en-US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CA71CC3F-733F-44B8-96E6-13180DD8B9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2957" y="4849251"/>
            <a:ext cx="8366085" cy="1673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363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5"/>
          <p:cNvGrpSpPr/>
          <p:nvPr/>
        </p:nvGrpSpPr>
        <p:grpSpPr>
          <a:xfrm>
            <a:off x="-4387" y="-10931"/>
            <a:ext cx="429436" cy="1425913"/>
            <a:chOff x="-4387" y="-10931"/>
            <a:chExt cx="429436" cy="1425913"/>
          </a:xfrm>
        </p:grpSpPr>
        <p:sp>
          <p:nvSpPr>
            <p:cNvPr id="15" name="等腰三角形 2"/>
            <p:cNvSpPr/>
            <p:nvPr/>
          </p:nvSpPr>
          <p:spPr>
            <a:xfrm rot="5400000">
              <a:off x="-84838" y="73907"/>
              <a:ext cx="426676" cy="257000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等腰三角形 2"/>
            <p:cNvSpPr/>
            <p:nvPr/>
          </p:nvSpPr>
          <p:spPr>
            <a:xfrm rot="5400000">
              <a:off x="133617" y="449333"/>
              <a:ext cx="363760" cy="219104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等腰三角形 2"/>
            <p:cNvSpPr/>
            <p:nvPr/>
          </p:nvSpPr>
          <p:spPr>
            <a:xfrm rot="5400000">
              <a:off x="-146147" y="843786"/>
              <a:ext cx="712956" cy="429435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3" name="文字方塊 12"/>
          <p:cNvSpPr txBox="1"/>
          <p:nvPr/>
        </p:nvSpPr>
        <p:spPr>
          <a:xfrm>
            <a:off x="627017" y="561703"/>
            <a:ext cx="13072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Methods</a:t>
            </a:r>
            <a:endParaRPr lang="zh-TW" altLang="en-US" sz="4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7B371310-6841-4843-8FDE-E94736470D1B}"/>
              </a:ext>
            </a:extLst>
          </p:cNvPr>
          <p:cNvSpPr/>
          <p:nvPr/>
        </p:nvSpPr>
        <p:spPr>
          <a:xfrm>
            <a:off x="257000" y="2001145"/>
            <a:ext cx="11603349" cy="3729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問卷收集參與者對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SA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問題和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DM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問題的回答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總共重複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16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次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0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得分為：</a:t>
            </a:r>
            <a:endParaRPr lang="en-US" altLang="zh-TW" sz="20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對危害接下來會發生什麼的問題中，若參與者準確描述了問題發生的情況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例如：前方汽車必須急剎車，以免與右側合併的紅色汽車相撞次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，則得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分；若回答不完整，但有講出答案，則得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分；若描述的都不正確，則得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分。</a:t>
            </a:r>
            <a:endParaRPr lang="en-US" altLang="zh-TW" sz="20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微軟正黑體" panose="020B0604030504040204" pitchFamily="34" charset="-120"/>
              <a:buChar char="→"/>
            </a:pP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對駕駛者如何反應（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DM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）的問題，若參與者符合影片中駕駛者所給出的標準答案中的其中一項，則得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分；若參與者說出其他迴避動作，則得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分；若答案都不正確，則得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這些判斷會考慮專家駕駛者的意見</a:t>
            </a:r>
            <a:r>
              <a:rPr lang="en-US" altLang="zh-TW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2ADCCA9-F9C6-42C0-893A-958FC9B59155}"/>
              </a:ext>
            </a:extLst>
          </p:cNvPr>
          <p:cNvSpPr/>
          <p:nvPr/>
        </p:nvSpPr>
        <p:spPr>
          <a:xfrm>
            <a:off x="257000" y="1349210"/>
            <a:ext cx="1839429" cy="65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問卷調查</a:t>
            </a:r>
            <a:endParaRPr lang="zh-TW" altLang="en-US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6725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5"/>
          <p:cNvGrpSpPr/>
          <p:nvPr/>
        </p:nvGrpSpPr>
        <p:grpSpPr>
          <a:xfrm>
            <a:off x="-4387" y="-10931"/>
            <a:ext cx="429436" cy="1425913"/>
            <a:chOff x="-4387" y="-10931"/>
            <a:chExt cx="429436" cy="1425913"/>
          </a:xfrm>
        </p:grpSpPr>
        <p:sp>
          <p:nvSpPr>
            <p:cNvPr id="15" name="等腰三角形 2"/>
            <p:cNvSpPr/>
            <p:nvPr/>
          </p:nvSpPr>
          <p:spPr>
            <a:xfrm rot="5400000">
              <a:off x="-84838" y="73907"/>
              <a:ext cx="426676" cy="257000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等腰三角形 2"/>
            <p:cNvSpPr/>
            <p:nvPr/>
          </p:nvSpPr>
          <p:spPr>
            <a:xfrm rot="5400000">
              <a:off x="133617" y="449333"/>
              <a:ext cx="363760" cy="219104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等腰三角形 2"/>
            <p:cNvSpPr/>
            <p:nvPr/>
          </p:nvSpPr>
          <p:spPr>
            <a:xfrm rot="5400000">
              <a:off x="-146147" y="843786"/>
              <a:ext cx="712956" cy="429435"/>
            </a:xfrm>
            <a:custGeom>
              <a:avLst/>
              <a:gdLst>
                <a:gd name="connsiteX0" fmla="*/ 0 w 881065"/>
                <a:gd name="connsiteY0" fmla="*/ 835493 h 835493"/>
                <a:gd name="connsiteX1" fmla="*/ 425343 w 881065"/>
                <a:gd name="connsiteY1" fmla="*/ 0 h 835493"/>
                <a:gd name="connsiteX2" fmla="*/ 881065 w 881065"/>
                <a:gd name="connsiteY2" fmla="*/ 835493 h 835493"/>
                <a:gd name="connsiteX3" fmla="*/ 0 w 881065"/>
                <a:gd name="connsiteY3" fmla="*/ 835493 h 835493"/>
                <a:gd name="connsiteX0" fmla="*/ 0 w 881065"/>
                <a:gd name="connsiteY0" fmla="*/ 530693 h 530693"/>
                <a:gd name="connsiteX1" fmla="*/ 425343 w 881065"/>
                <a:gd name="connsiteY1" fmla="*/ 0 h 530693"/>
                <a:gd name="connsiteX2" fmla="*/ 881065 w 881065"/>
                <a:gd name="connsiteY2" fmla="*/ 530693 h 530693"/>
                <a:gd name="connsiteX3" fmla="*/ 0 w 881065"/>
                <a:gd name="connsiteY3" fmla="*/ 530693 h 530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065" h="530693">
                  <a:moveTo>
                    <a:pt x="0" y="530693"/>
                  </a:moveTo>
                  <a:lnTo>
                    <a:pt x="425343" y="0"/>
                  </a:lnTo>
                  <a:lnTo>
                    <a:pt x="881065" y="530693"/>
                  </a:lnTo>
                  <a:lnTo>
                    <a:pt x="0" y="5306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3" name="文字方塊 12"/>
          <p:cNvSpPr txBox="1"/>
          <p:nvPr/>
        </p:nvSpPr>
        <p:spPr>
          <a:xfrm>
            <a:off x="627017" y="561703"/>
            <a:ext cx="13072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Methods</a:t>
            </a:r>
            <a:endParaRPr lang="zh-TW" altLang="en-US" sz="4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96932837-036F-43EC-9021-A1AE5D3DCA72}"/>
              </a:ext>
            </a:extLst>
          </p:cNvPr>
          <p:cNvSpPr/>
          <p:nvPr/>
        </p:nvSpPr>
        <p:spPr>
          <a:xfrm>
            <a:off x="205945" y="1398997"/>
            <a:ext cx="11397404" cy="65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實驗程序</a:t>
            </a:r>
            <a:endParaRPr lang="en-US" altLang="zh-TW" sz="28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53762CC-A56E-4338-94A6-01BEF772657C}"/>
              </a:ext>
            </a:extLst>
          </p:cNvPr>
          <p:cNvSpPr/>
          <p:nvPr/>
        </p:nvSpPr>
        <p:spPr>
          <a:xfrm>
            <a:off x="627016" y="2345257"/>
            <a:ext cx="10976333" cy="2240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研究人員向參與者說明如何執行實驗任務和回答問卷的說明。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讓參與者填寫基本資料。</a:t>
            </a:r>
            <a:endParaRPr lang="en-US" altLang="zh-TW" sz="24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參與者坐在距離投影屏幕的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3~5m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處，並開始觀看影片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所有影片皆以隨機順序播放，並以反應問卷相匹配</a:t>
            </a:r>
            <a:r>
              <a:rPr lang="en-US" altLang="zh-TW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027336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124318</TotalTime>
  <Words>1373</Words>
  <Application>Microsoft Office PowerPoint</Application>
  <PresentationFormat>寬螢幕</PresentationFormat>
  <Paragraphs>143</Paragraphs>
  <Slides>12</Slides>
  <Notes>12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9" baseType="lpstr">
      <vt:lpstr>等线</vt:lpstr>
      <vt:lpstr>微軟正黑體</vt:lpstr>
      <vt:lpstr>新細明體</vt:lpstr>
      <vt:lpstr>Arial</vt:lpstr>
      <vt:lpstr>Calibri</vt:lpstr>
      <vt:lpstr>Calibri Light</vt:lpstr>
      <vt:lpstr>Office 佈景主題</vt:lpstr>
      <vt:lpstr>Are situation awareness and decision-making in driving totally conscious processes? Results of a hazard prediction task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ERGONOMICS FOR NEWBORNS - CERTAIN IMPLICATIONS AND RECOMMENDATIONS FOR PARENTS AND DESIGNERS</dc:title>
  <dc:creator>姿璇 陳</dc:creator>
  <cp:lastModifiedBy>姿璇</cp:lastModifiedBy>
  <cp:revision>1436</cp:revision>
  <cp:lastPrinted>2020-02-05T01:20:37Z</cp:lastPrinted>
  <dcterms:created xsi:type="dcterms:W3CDTF">2019-09-16T01:58:32Z</dcterms:created>
  <dcterms:modified xsi:type="dcterms:W3CDTF">2021-01-29T05:33:03Z</dcterms:modified>
</cp:coreProperties>
</file>